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Permanent Marker" panose="020B0604020202020204" charset="0"/>
      <p:regular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8" d="100"/>
          <a:sy n="48" d="100"/>
        </p:scale>
        <p:origin x="1062"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10.jpg>
</file>

<file path=ppt/media/image11.jpg>
</file>

<file path=ppt/media/image12.jpg>
</file>

<file path=ppt/media/image13.png>
</file>

<file path=ppt/media/image14.png>
</file>

<file path=ppt/media/image15.png>
</file>

<file path=ppt/media/image16.jpg>
</file>

<file path=ppt/media/image17.png>
</file>

<file path=ppt/media/image18.jpg>
</file>

<file path=ppt/media/image19.jpg>
</file>

<file path=ppt/media/image2.png>
</file>

<file path=ppt/media/image3.jp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2a6f4e7578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2a6f4e7578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2a75b66ae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2a75b66ae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994ed801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994ed801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a6f4e7578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a6f4e7578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a6f96810a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a6f96810a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a6f96810a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a6f96810a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PriceCH, PriceMM, LoyalCH, PctDiscMM, PctDiscCH</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2a6f4e757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2a6f4e757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a6f3d631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a6f3d631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2a6f4e7578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2a6f4e7578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2a6f3d631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2a6f3d631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a6f73b86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a6f73b86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18.jpg"/></Relationships>
</file>

<file path=ppt/slides/_rels/slide1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0.jp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descr="178401254_XS.jpg"/>
          <p:cNvPicPr preferRelativeResize="0"/>
          <p:nvPr/>
        </p:nvPicPr>
        <p:blipFill>
          <a:blip r:embed="rId3">
            <a:alphaModFix/>
          </a:blip>
          <a:stretch>
            <a:fillRect/>
          </a:stretch>
        </p:blipFill>
        <p:spPr>
          <a:xfrm>
            <a:off x="0" y="0"/>
            <a:ext cx="9144000" cy="5143500"/>
          </a:xfrm>
          <a:prstGeom prst="rect">
            <a:avLst/>
          </a:prstGeom>
          <a:noFill/>
          <a:ln>
            <a:noFill/>
          </a:ln>
        </p:spPr>
      </p:pic>
      <p:sp>
        <p:nvSpPr>
          <p:cNvPr id="55" name="Google Shape;55;p13"/>
          <p:cNvSpPr txBox="1">
            <a:spLocks noGrp="1"/>
          </p:cNvSpPr>
          <p:nvPr>
            <p:ph type="ctrTitle"/>
          </p:nvPr>
        </p:nvSpPr>
        <p:spPr>
          <a:xfrm>
            <a:off x="0" y="3366900"/>
            <a:ext cx="7501500" cy="984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solidFill>
                  <a:srgbClr val="FFFFFF"/>
                </a:solidFill>
              </a:rPr>
              <a:t>OJ Consulting Project</a:t>
            </a:r>
            <a:endParaRPr b="1">
              <a:solidFill>
                <a:srgbClr val="FFFFFF"/>
              </a:solidFill>
            </a:endParaRPr>
          </a:p>
        </p:txBody>
      </p:sp>
      <p:sp>
        <p:nvSpPr>
          <p:cNvPr id="56" name="Google Shape;56;p13"/>
          <p:cNvSpPr txBox="1">
            <a:spLocks noGrp="1"/>
          </p:cNvSpPr>
          <p:nvPr>
            <p:ph type="subTitle" idx="1"/>
          </p:nvPr>
        </p:nvSpPr>
        <p:spPr>
          <a:xfrm>
            <a:off x="0" y="4350900"/>
            <a:ext cx="53208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Kyle Neumayer, Jessica Ellett, Mike Price</a:t>
            </a:r>
            <a:endParaRPr sz="2400" dirty="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2"/>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Results and Conclusions</a:t>
            </a:r>
            <a:endParaRPr/>
          </a:p>
          <a:p>
            <a:pPr marL="0" lvl="0" indent="0" algn="l" rtl="0">
              <a:lnSpc>
                <a:spcPct val="115000"/>
              </a:lnSpc>
              <a:spcBef>
                <a:spcPts val="0"/>
              </a:spcBef>
              <a:spcAft>
                <a:spcPts val="800"/>
              </a:spcAft>
              <a:buClr>
                <a:schemeClr val="dk1"/>
              </a:buClr>
              <a:buSzPts val="1100"/>
              <a:buFont typeface="Arial"/>
              <a:buNone/>
            </a:pPr>
            <a:r>
              <a:rPr lang="en" sz="1400" b="1">
                <a:latin typeface="Times New Roman"/>
                <a:ea typeface="Times New Roman"/>
                <a:cs typeface="Times New Roman"/>
                <a:sym typeface="Times New Roman"/>
              </a:rPr>
              <a:t>On the basis of the 5 variables used for the Regression model and SVM we would like to recommend following points to the managers:</a:t>
            </a:r>
            <a:endParaRPr sz="1400" b="1"/>
          </a:p>
        </p:txBody>
      </p:sp>
      <p:sp>
        <p:nvSpPr>
          <p:cNvPr id="124" name="Google Shape;124;p22"/>
          <p:cNvSpPr txBox="1">
            <a:spLocks noGrp="1"/>
          </p:cNvSpPr>
          <p:nvPr>
            <p:ph type="body" idx="4294967295"/>
          </p:nvPr>
        </p:nvSpPr>
        <p:spPr>
          <a:xfrm>
            <a:off x="311700" y="14821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solidFill>
                  <a:srgbClr val="000000"/>
                </a:solidFill>
              </a:rPr>
              <a:t>Brand Manager</a:t>
            </a:r>
            <a:endParaRPr sz="1400" b="1">
              <a:solidFill>
                <a:srgbClr val="000000"/>
              </a:solidFill>
            </a:endParaRPr>
          </a:p>
          <a:p>
            <a:pPr marL="457200" lvl="0" indent="-317500" algn="l" rtl="0">
              <a:spcBef>
                <a:spcPts val="1600"/>
              </a:spcBef>
              <a:spcAft>
                <a:spcPts val="0"/>
              </a:spcAft>
              <a:buClr>
                <a:srgbClr val="000000"/>
              </a:buClr>
              <a:buSzPts val="1400"/>
              <a:buChar char="❏"/>
            </a:pPr>
            <a:r>
              <a:rPr lang="en" sz="1400">
                <a:solidFill>
                  <a:srgbClr val="000000"/>
                </a:solidFill>
              </a:rPr>
              <a:t>Increase price of Citrus Hill to attract more Minute Maid customers and build MM customer loyalty.</a:t>
            </a:r>
            <a:endParaRPr sz="1400">
              <a:solidFill>
                <a:srgbClr val="000000"/>
              </a:solidFill>
            </a:endParaRPr>
          </a:p>
          <a:p>
            <a:pPr marL="457200" lvl="0" indent="-317500" algn="l" rtl="0">
              <a:lnSpc>
                <a:spcPct val="115000"/>
              </a:lnSpc>
              <a:spcBef>
                <a:spcPts val="0"/>
              </a:spcBef>
              <a:spcAft>
                <a:spcPts val="800"/>
              </a:spcAft>
              <a:buClr>
                <a:srgbClr val="000000"/>
              </a:buClr>
              <a:buSzPts val="1400"/>
              <a:buChar char="❏"/>
            </a:pPr>
            <a:r>
              <a:rPr lang="en" sz="1400">
                <a:solidFill>
                  <a:schemeClr val="dk1"/>
                </a:solidFill>
              </a:rPr>
              <a:t>The discount on the CH is most sensitive variable among all. So, if there is an increase in discount of CH then there should be either increase in the price of CH or increase in the discount of MM to compensate the impact of  PctDiscCH.</a:t>
            </a:r>
            <a:endParaRPr sz="1400">
              <a:solidFill>
                <a:srgbClr val="000000"/>
              </a:solidFill>
            </a:endParaRPr>
          </a:p>
        </p:txBody>
      </p:sp>
      <p:pic>
        <p:nvPicPr>
          <p:cNvPr id="125" name="Google Shape;125;p22" descr="cVQfyHDdf.jpg"/>
          <p:cNvPicPr preferRelativeResize="0"/>
          <p:nvPr/>
        </p:nvPicPr>
        <p:blipFill>
          <a:blip r:embed="rId3">
            <a:alphaModFix/>
          </a:blip>
          <a:stretch>
            <a:fillRect/>
          </a:stretch>
        </p:blipFill>
        <p:spPr>
          <a:xfrm>
            <a:off x="4311600" y="1629375"/>
            <a:ext cx="4527599" cy="280937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3"/>
          <p:cNvSpPr txBox="1"/>
          <p:nvPr/>
        </p:nvSpPr>
        <p:spPr>
          <a:xfrm>
            <a:off x="314900" y="559825"/>
            <a:ext cx="5295000" cy="3498900"/>
          </a:xfrm>
          <a:prstGeom prst="rect">
            <a:avLst/>
          </a:prstGeom>
          <a:noFill/>
          <a:ln>
            <a:noFill/>
          </a:ln>
        </p:spPr>
        <p:txBody>
          <a:bodyPr spcFirstLastPara="1" wrap="square" lIns="91425" tIns="91425" rIns="91425" bIns="91425" anchor="ctr" anchorCtr="0">
            <a:noAutofit/>
          </a:bodyPr>
          <a:lstStyle/>
          <a:p>
            <a:pPr marL="457200" lvl="0" indent="-317500" algn="just" rtl="0">
              <a:lnSpc>
                <a:spcPct val="115000"/>
              </a:lnSpc>
              <a:spcBef>
                <a:spcPts val="0"/>
              </a:spcBef>
              <a:spcAft>
                <a:spcPts val="0"/>
              </a:spcAft>
              <a:buClr>
                <a:schemeClr val="dk1"/>
              </a:buClr>
              <a:buSzPts val="1400"/>
              <a:buChar char="❏"/>
            </a:pPr>
            <a:r>
              <a:rPr lang="en">
                <a:solidFill>
                  <a:schemeClr val="dk1"/>
                </a:solidFill>
              </a:rPr>
              <a:t>Keeping the price of MM low will also accumulate the probability of purchasing MM.</a:t>
            </a:r>
            <a:endParaRPr>
              <a:solidFill>
                <a:schemeClr val="dk1"/>
              </a:solidFill>
            </a:endParaRPr>
          </a:p>
          <a:p>
            <a:pPr marL="457200" lvl="0" indent="-317500" algn="just" rtl="0">
              <a:lnSpc>
                <a:spcPct val="115000"/>
              </a:lnSpc>
              <a:spcBef>
                <a:spcPts val="0"/>
              </a:spcBef>
              <a:spcAft>
                <a:spcPts val="0"/>
              </a:spcAft>
              <a:buClr>
                <a:schemeClr val="dk1"/>
              </a:buClr>
              <a:buSzPts val="1400"/>
              <a:buChar char="❏"/>
            </a:pPr>
            <a:r>
              <a:rPr lang="en">
                <a:solidFill>
                  <a:schemeClr val="dk1"/>
                </a:solidFill>
              </a:rPr>
              <a:t>Customer loyalty for CH can not be sell or discounted but still it should be in consideration as it is also a significant variable. Managers can execute one of the strategy to keep it minimal.</a:t>
            </a:r>
            <a:endParaRPr>
              <a:solidFill>
                <a:schemeClr val="dk1"/>
              </a:solidFill>
            </a:endParaRPr>
          </a:p>
          <a:p>
            <a:pPr marL="457200" lvl="0" indent="-317500" algn="l" rtl="0">
              <a:lnSpc>
                <a:spcPct val="115000"/>
              </a:lnSpc>
              <a:spcBef>
                <a:spcPts val="800"/>
              </a:spcBef>
              <a:spcAft>
                <a:spcPts val="0"/>
              </a:spcAft>
              <a:buClr>
                <a:schemeClr val="dk1"/>
              </a:buClr>
              <a:buSzPts val="1400"/>
              <a:buChar char="❏"/>
            </a:pPr>
            <a:r>
              <a:rPr lang="en">
                <a:solidFill>
                  <a:schemeClr val="dk1"/>
                </a:solidFill>
              </a:rPr>
              <a:t>Note: price increase on CH has greater impact on sales of MM than discount on MM.</a:t>
            </a:r>
            <a:endParaRPr>
              <a:solidFill>
                <a:schemeClr val="dk1"/>
              </a:solidFill>
            </a:endParaRPr>
          </a:p>
          <a:p>
            <a:pPr marL="0" lvl="0" indent="0" algn="l" rtl="0">
              <a:lnSpc>
                <a:spcPct val="115000"/>
              </a:lnSpc>
              <a:spcBef>
                <a:spcPts val="800"/>
              </a:spcBef>
              <a:spcAft>
                <a:spcPts val="0"/>
              </a:spcAft>
              <a:buNone/>
            </a:pPr>
            <a:r>
              <a:rPr lang="en" b="1">
                <a:solidFill>
                  <a:schemeClr val="dk1"/>
                </a:solidFill>
              </a:rPr>
              <a:t>Sales Manager</a:t>
            </a:r>
            <a:endParaRPr b="1">
              <a:solidFill>
                <a:schemeClr val="dk1"/>
              </a:solidFill>
            </a:endParaRPr>
          </a:p>
          <a:p>
            <a:pPr marL="457200" lvl="0" indent="-317500" algn="just" rtl="0">
              <a:lnSpc>
                <a:spcPct val="115000"/>
              </a:lnSpc>
              <a:spcBef>
                <a:spcPts val="800"/>
              </a:spcBef>
              <a:spcAft>
                <a:spcPts val="0"/>
              </a:spcAft>
              <a:buClr>
                <a:schemeClr val="dk1"/>
              </a:buClr>
              <a:buSzPts val="1400"/>
              <a:buChar char="❏"/>
            </a:pPr>
            <a:r>
              <a:rPr lang="en">
                <a:solidFill>
                  <a:schemeClr val="dk1"/>
                </a:solidFill>
              </a:rPr>
              <a:t>Model can predict purchase of MM vs. CH.  Recommend reevaluating the model and its accuracy on a consistent basis.</a:t>
            </a:r>
            <a:endParaRPr>
              <a:solidFill>
                <a:schemeClr val="dk1"/>
              </a:solidFill>
            </a:endParaRPr>
          </a:p>
        </p:txBody>
      </p:sp>
      <p:pic>
        <p:nvPicPr>
          <p:cNvPr id="131" name="Google Shape;131;p23" descr="orange-stairs-md.png"/>
          <p:cNvPicPr preferRelativeResize="0"/>
          <p:nvPr/>
        </p:nvPicPr>
        <p:blipFill>
          <a:blip r:embed="rId3">
            <a:alphaModFix/>
          </a:blip>
          <a:stretch>
            <a:fillRect/>
          </a:stretch>
        </p:blipFill>
        <p:spPr>
          <a:xfrm>
            <a:off x="5234725" y="1005950"/>
            <a:ext cx="3909275" cy="3244700"/>
          </a:xfrm>
          <a:prstGeom prst="rect">
            <a:avLst/>
          </a:prstGeom>
          <a:noFill/>
          <a:ln>
            <a:noFill/>
          </a:ln>
        </p:spPr>
      </p:pic>
      <p:pic>
        <p:nvPicPr>
          <p:cNvPr id="132" name="Google Shape;132;p23" descr="images.jpg"/>
          <p:cNvPicPr preferRelativeResize="0"/>
          <p:nvPr/>
        </p:nvPicPr>
        <p:blipFill rotWithShape="1">
          <a:blip r:embed="rId4">
            <a:alphaModFix/>
          </a:blip>
          <a:srcRect t="3652" b="3643"/>
          <a:stretch/>
        </p:blipFill>
        <p:spPr>
          <a:xfrm>
            <a:off x="6949537" y="559826"/>
            <a:ext cx="1135699" cy="11356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6"/>
        <p:cNvGrpSpPr/>
        <p:nvPr/>
      </p:nvGrpSpPr>
      <p:grpSpPr>
        <a:xfrm>
          <a:off x="0" y="0"/>
          <a:ext cx="0" cy="0"/>
          <a:chOff x="0" y="0"/>
          <a:chExt cx="0" cy="0"/>
        </a:xfrm>
      </p:grpSpPr>
      <p:sp>
        <p:nvSpPr>
          <p:cNvPr id="137" name="Google Shape;137;p24"/>
          <p:cNvSpPr txBox="1"/>
          <p:nvPr/>
        </p:nvSpPr>
        <p:spPr>
          <a:xfrm>
            <a:off x="2740875" y="3440675"/>
            <a:ext cx="4805400" cy="130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0" b="1" i="1">
                <a:solidFill>
                  <a:srgbClr val="F3F3F3"/>
                </a:solidFill>
                <a:latin typeface="Permanent Marker"/>
                <a:ea typeface="Permanent Marker"/>
                <a:cs typeface="Permanent Marker"/>
                <a:sym typeface="Permanent Marker"/>
              </a:rPr>
              <a:t>Thank You</a:t>
            </a:r>
            <a:endParaRPr sz="6000" b="1" i="1">
              <a:solidFill>
                <a:srgbClr val="F3F3F3"/>
              </a:solidFill>
              <a:latin typeface="Permanent Marker"/>
              <a:ea typeface="Permanent Marker"/>
              <a:cs typeface="Permanent Marker"/>
              <a:sym typeface="Permanent Marke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61" name="Google Shape;61;p14" descr="Snip20171030_17.png"/>
          <p:cNvPicPr preferRelativeResize="0"/>
          <p:nvPr/>
        </p:nvPicPr>
        <p:blipFill rotWithShape="1">
          <a:blip r:embed="rId3">
            <a:alphaModFix/>
          </a:blip>
          <a:srcRect l="9479" t="12821" r="12626" b="1246"/>
          <a:stretch/>
        </p:blipFill>
        <p:spPr>
          <a:xfrm>
            <a:off x="5798350" y="0"/>
            <a:ext cx="3345650" cy="5143500"/>
          </a:xfrm>
          <a:prstGeom prst="rect">
            <a:avLst/>
          </a:prstGeom>
          <a:noFill/>
          <a:ln>
            <a:noFill/>
          </a:ln>
        </p:spPr>
      </p:pic>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Questions Asked</a:t>
            </a:r>
            <a:endParaRPr/>
          </a:p>
        </p:txBody>
      </p:sp>
      <p:sp>
        <p:nvSpPr>
          <p:cNvPr id="63" name="Google Shape;63;p14"/>
          <p:cNvSpPr txBox="1">
            <a:spLocks noGrp="1"/>
          </p:cNvSpPr>
          <p:nvPr>
            <p:ph type="body" idx="1"/>
          </p:nvPr>
        </p:nvSpPr>
        <p:spPr>
          <a:xfrm>
            <a:off x="311700" y="1152475"/>
            <a:ext cx="60339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Sales Manager: What is the probability of buying Minute Maid over Citrus Hill.</a:t>
            </a:r>
            <a:endParaRPr/>
          </a:p>
          <a:p>
            <a:pPr marL="0" lvl="0" indent="0" algn="l" rtl="0">
              <a:spcBef>
                <a:spcPts val="1600"/>
              </a:spcBef>
              <a:spcAft>
                <a:spcPts val="0"/>
              </a:spcAft>
              <a:buNone/>
            </a:pPr>
            <a:endParaRPr/>
          </a:p>
          <a:p>
            <a:pPr marL="457200" lvl="0" indent="-342900" algn="l" rtl="0">
              <a:spcBef>
                <a:spcPts val="1600"/>
              </a:spcBef>
              <a:spcAft>
                <a:spcPts val="0"/>
              </a:spcAft>
              <a:buSzPts val="1800"/>
              <a:buChar char="●"/>
            </a:pPr>
            <a:r>
              <a:rPr lang="en"/>
              <a:t>Brand Manager: What variables influence probability of Minute Maid OJ and what can be adjusted to maximize sales.</a:t>
            </a:r>
            <a:endParaRPr/>
          </a:p>
          <a:p>
            <a:pPr marL="0" lvl="0" indent="0" algn="l" rtl="0">
              <a:spcBef>
                <a:spcPts val="1600"/>
              </a:spcBef>
              <a:spcAft>
                <a:spcPts val="16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pic>
        <p:nvPicPr>
          <p:cNvPr id="68" name="Google Shape;68;p15" descr="1060221.1468446012.jpg"/>
          <p:cNvPicPr preferRelativeResize="0"/>
          <p:nvPr/>
        </p:nvPicPr>
        <p:blipFill>
          <a:blip r:embed="rId3">
            <a:alphaModFix amt="65000"/>
          </a:blip>
          <a:stretch>
            <a:fillRect/>
          </a:stretch>
        </p:blipFill>
        <p:spPr>
          <a:xfrm>
            <a:off x="3799495" y="0"/>
            <a:ext cx="5344510" cy="5143500"/>
          </a:xfrm>
          <a:prstGeom prst="rect">
            <a:avLst/>
          </a:prstGeom>
          <a:noFill/>
          <a:ln>
            <a:noFill/>
          </a:ln>
        </p:spPr>
      </p:pic>
      <p:sp>
        <p:nvSpPr>
          <p:cNvPr id="69" name="Google Shape;69;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Multicollinearity</a:t>
            </a:r>
            <a:endParaRPr/>
          </a:p>
        </p:txBody>
      </p:sp>
      <p:pic>
        <p:nvPicPr>
          <p:cNvPr id="70" name="Google Shape;70;p15" descr="Picture34.png"/>
          <p:cNvPicPr preferRelativeResize="0"/>
          <p:nvPr/>
        </p:nvPicPr>
        <p:blipFill>
          <a:blip r:embed="rId4">
            <a:alphaModFix/>
          </a:blip>
          <a:stretch>
            <a:fillRect/>
          </a:stretch>
        </p:blipFill>
        <p:spPr>
          <a:xfrm>
            <a:off x="0" y="1304225"/>
            <a:ext cx="9143998" cy="3468250"/>
          </a:xfrm>
          <a:prstGeom prst="rect">
            <a:avLst/>
          </a:prstGeom>
          <a:noFill/>
          <a:ln>
            <a:noFill/>
          </a:ln>
        </p:spPr>
      </p:pic>
      <p:sp>
        <p:nvSpPr>
          <p:cNvPr id="71" name="Google Shape;71;p15"/>
          <p:cNvSpPr txBox="1"/>
          <p:nvPr/>
        </p:nvSpPr>
        <p:spPr>
          <a:xfrm>
            <a:off x="63950" y="4772475"/>
            <a:ext cx="7335600" cy="37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**Correlation with 85% cutoff</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pic>
        <p:nvPicPr>
          <p:cNvPr id="76" name="Google Shape;76;p16" descr="america-orange-juice.jpg"/>
          <p:cNvPicPr preferRelativeResize="0"/>
          <p:nvPr/>
        </p:nvPicPr>
        <p:blipFill>
          <a:blip r:embed="rId3">
            <a:alphaModFix/>
          </a:blip>
          <a:stretch>
            <a:fillRect/>
          </a:stretch>
        </p:blipFill>
        <p:spPr>
          <a:xfrm>
            <a:off x="2360800" y="1880775"/>
            <a:ext cx="6783200" cy="3262725"/>
          </a:xfrm>
          <a:prstGeom prst="rect">
            <a:avLst/>
          </a:prstGeom>
          <a:noFill/>
          <a:ln>
            <a:noFill/>
          </a:ln>
        </p:spPr>
      </p:pic>
      <p:sp>
        <p:nvSpPr>
          <p:cNvPr id="77" name="Google Shape;77;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Variable Selection</a:t>
            </a:r>
            <a:endParaRPr/>
          </a:p>
        </p:txBody>
      </p:sp>
      <p:sp>
        <p:nvSpPr>
          <p:cNvPr id="78" name="Google Shape;78;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Intuition</a:t>
            </a:r>
            <a:endParaRPr/>
          </a:p>
          <a:p>
            <a:pPr marL="457200" lvl="0" indent="-342900" algn="l" rtl="0">
              <a:spcBef>
                <a:spcPts val="0"/>
              </a:spcBef>
              <a:spcAft>
                <a:spcPts val="0"/>
              </a:spcAft>
              <a:buSzPts val="1800"/>
              <a:buChar char="●"/>
            </a:pPr>
            <a:r>
              <a:rPr lang="en"/>
              <a:t>Multicollinearity matrix</a:t>
            </a:r>
            <a:endParaRPr/>
          </a:p>
          <a:p>
            <a:pPr marL="457200" lvl="0" indent="-342900" algn="l" rtl="0">
              <a:spcBef>
                <a:spcPts val="0"/>
              </a:spcBef>
              <a:spcAft>
                <a:spcPts val="0"/>
              </a:spcAft>
              <a:buSzPts val="1800"/>
              <a:buChar char="●"/>
            </a:pPr>
            <a:r>
              <a:rPr lang="en"/>
              <a:t>Standardizing the variable effect</a:t>
            </a:r>
            <a:endParaRPr/>
          </a:p>
          <a:p>
            <a:pPr marL="457200" lvl="0" indent="-342900" algn="l" rtl="0">
              <a:spcBef>
                <a:spcPts val="0"/>
              </a:spcBef>
              <a:spcAft>
                <a:spcPts val="0"/>
              </a:spcAft>
              <a:buSzPts val="1800"/>
              <a:buChar char="●"/>
            </a:pPr>
            <a:r>
              <a:rPr lang="en"/>
              <a:t>Evaluating coefficients and p-values in logistic model</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Logistic Method</a:t>
            </a:r>
            <a:endParaRPr/>
          </a:p>
        </p:txBody>
      </p:sp>
      <p:sp>
        <p:nvSpPr>
          <p:cNvPr id="84" name="Google Shape;84;p17"/>
          <p:cNvSpPr txBox="1">
            <a:spLocks noGrp="1"/>
          </p:cNvSpPr>
          <p:nvPr>
            <p:ph type="body" idx="1"/>
          </p:nvPr>
        </p:nvSpPr>
        <p:spPr>
          <a:xfrm>
            <a:off x="311700" y="1162250"/>
            <a:ext cx="7176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chose this method for the brand manager for several reasons:</a:t>
            </a:r>
            <a:endParaRPr/>
          </a:p>
          <a:p>
            <a:pPr marL="457200" lvl="0" indent="-342900" algn="l" rtl="0">
              <a:spcBef>
                <a:spcPts val="1600"/>
              </a:spcBef>
              <a:spcAft>
                <a:spcPts val="0"/>
              </a:spcAft>
              <a:buSzPts val="1800"/>
              <a:buChar char="●"/>
            </a:pPr>
            <a:r>
              <a:rPr lang="en"/>
              <a:t>Response is Binary</a:t>
            </a:r>
            <a:endParaRPr/>
          </a:p>
          <a:p>
            <a:pPr marL="457200" lvl="0" indent="-342900" algn="l" rtl="0">
              <a:spcBef>
                <a:spcPts val="0"/>
              </a:spcBef>
              <a:spcAft>
                <a:spcPts val="0"/>
              </a:spcAft>
              <a:buSzPts val="1800"/>
              <a:buChar char="●"/>
            </a:pPr>
            <a:r>
              <a:rPr lang="en"/>
              <a:t>It’s accuracy isn’t much behind that of SVM</a:t>
            </a:r>
            <a:endParaRPr/>
          </a:p>
          <a:p>
            <a:pPr marL="457200" lvl="0" indent="-342900" algn="l" rtl="0">
              <a:spcBef>
                <a:spcPts val="0"/>
              </a:spcBef>
              <a:spcAft>
                <a:spcPts val="0"/>
              </a:spcAft>
              <a:buSzPts val="1800"/>
              <a:buChar char="●"/>
            </a:pPr>
            <a:r>
              <a:rPr lang="en"/>
              <a:t>We can convert our model in terms of probability</a:t>
            </a:r>
            <a:endParaRPr/>
          </a:p>
          <a:p>
            <a:pPr marL="457200" lvl="0" indent="-342900" algn="l" rtl="0">
              <a:spcBef>
                <a:spcPts val="0"/>
              </a:spcBef>
              <a:spcAft>
                <a:spcPts val="0"/>
              </a:spcAft>
              <a:buSzPts val="1800"/>
              <a:buChar char="●"/>
            </a:pPr>
            <a:r>
              <a:rPr lang="en"/>
              <a:t>We have coefficients that when combined with observations can provide estimates for individual customers</a:t>
            </a:r>
            <a:endParaRPr/>
          </a:p>
          <a:p>
            <a:pPr marL="457200" lvl="0" indent="-342900" algn="l" rtl="0">
              <a:spcBef>
                <a:spcPts val="0"/>
              </a:spcBef>
              <a:spcAft>
                <a:spcPts val="0"/>
              </a:spcAft>
              <a:buSzPts val="1800"/>
              <a:buChar char="●"/>
            </a:pPr>
            <a:r>
              <a:rPr lang="en"/>
              <a:t>Ability to interpret significance and magnitude of impact for each variable</a:t>
            </a:r>
            <a:endParaRPr/>
          </a:p>
          <a:p>
            <a:pPr marL="0" lvl="0" indent="0" algn="l" rtl="0">
              <a:spcBef>
                <a:spcPts val="1600"/>
              </a:spcBef>
              <a:spcAft>
                <a:spcPts val="1600"/>
              </a:spcAft>
              <a:buNone/>
            </a:pPr>
            <a:endParaRPr/>
          </a:p>
        </p:txBody>
      </p:sp>
      <p:pic>
        <p:nvPicPr>
          <p:cNvPr id="85" name="Google Shape;85;p17" descr="Orange-Fiber-Arance.jpg"/>
          <p:cNvPicPr preferRelativeResize="0"/>
          <p:nvPr/>
        </p:nvPicPr>
        <p:blipFill rotWithShape="1">
          <a:blip r:embed="rId3">
            <a:alphaModFix/>
          </a:blip>
          <a:srcRect l="9465" t="34877" r="33957" b="23508"/>
          <a:stretch/>
        </p:blipFill>
        <p:spPr>
          <a:xfrm rot="5400000">
            <a:off x="5744149" y="1743651"/>
            <a:ext cx="5143501" cy="1656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0" name="Google Shape;90;p18" descr="valencia.png"/>
          <p:cNvPicPr preferRelativeResize="0"/>
          <p:nvPr/>
        </p:nvPicPr>
        <p:blipFill>
          <a:blip r:embed="rId3">
            <a:alphaModFix/>
          </a:blip>
          <a:stretch>
            <a:fillRect/>
          </a:stretch>
        </p:blipFill>
        <p:spPr>
          <a:xfrm>
            <a:off x="5562475" y="1017725"/>
            <a:ext cx="2998000" cy="1851825"/>
          </a:xfrm>
          <a:prstGeom prst="rect">
            <a:avLst/>
          </a:prstGeom>
          <a:noFill/>
          <a:ln>
            <a:noFill/>
          </a:ln>
        </p:spPr>
      </p:pic>
      <p:sp>
        <p:nvSpPr>
          <p:cNvPr id="91" name="Google Shape;91;p18"/>
          <p:cNvSpPr txBox="1">
            <a:spLocks noGrp="1"/>
          </p:cNvSpPr>
          <p:nvPr>
            <p:ph type="title"/>
          </p:nvPr>
        </p:nvSpPr>
        <p:spPr>
          <a:xfrm>
            <a:off x="-59375"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 output and performance</a:t>
            </a:r>
            <a:endParaRPr/>
          </a:p>
        </p:txBody>
      </p:sp>
      <p:sp>
        <p:nvSpPr>
          <p:cNvPr id="92" name="Google Shape;92;p18"/>
          <p:cNvSpPr txBox="1">
            <a:spLocks noGrp="1"/>
          </p:cNvSpPr>
          <p:nvPr>
            <p:ph type="body" idx="2"/>
          </p:nvPr>
        </p:nvSpPr>
        <p:spPr>
          <a:xfrm>
            <a:off x="311700" y="863550"/>
            <a:ext cx="39999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endParaRPr sz="1200"/>
          </a:p>
          <a:p>
            <a:pPr marL="0" lvl="0" indent="0" algn="l" rtl="0">
              <a:spcBef>
                <a:spcPts val="0"/>
              </a:spcBef>
              <a:spcAft>
                <a:spcPts val="1600"/>
              </a:spcAft>
              <a:buNone/>
            </a:pPr>
            <a:endParaRPr/>
          </a:p>
        </p:txBody>
      </p:sp>
      <p:pic>
        <p:nvPicPr>
          <p:cNvPr id="93" name="Google Shape;93;p18"/>
          <p:cNvPicPr preferRelativeResize="0"/>
          <p:nvPr/>
        </p:nvPicPr>
        <p:blipFill>
          <a:blip r:embed="rId4">
            <a:alphaModFix/>
          </a:blip>
          <a:stretch>
            <a:fillRect/>
          </a:stretch>
        </p:blipFill>
        <p:spPr>
          <a:xfrm>
            <a:off x="487475" y="1017725"/>
            <a:ext cx="3648346" cy="1406375"/>
          </a:xfrm>
          <a:prstGeom prst="rect">
            <a:avLst/>
          </a:prstGeom>
          <a:noFill/>
          <a:ln>
            <a:noFill/>
          </a:ln>
        </p:spPr>
      </p:pic>
      <p:pic>
        <p:nvPicPr>
          <p:cNvPr id="94" name="Google Shape;94;p18"/>
          <p:cNvPicPr preferRelativeResize="0"/>
          <p:nvPr/>
        </p:nvPicPr>
        <p:blipFill rotWithShape="1">
          <a:blip r:embed="rId5">
            <a:alphaModFix/>
          </a:blip>
          <a:srcRect r="24110"/>
          <a:stretch/>
        </p:blipFill>
        <p:spPr>
          <a:xfrm>
            <a:off x="5045550" y="3144700"/>
            <a:ext cx="3160775" cy="1406375"/>
          </a:xfrm>
          <a:prstGeom prst="rect">
            <a:avLst/>
          </a:prstGeom>
          <a:noFill/>
          <a:ln>
            <a:noFill/>
          </a:ln>
        </p:spPr>
      </p:pic>
      <p:pic>
        <p:nvPicPr>
          <p:cNvPr id="95" name="Google Shape;95;p18" descr="S-curve.jpeg"/>
          <p:cNvPicPr preferRelativeResize="0"/>
          <p:nvPr/>
        </p:nvPicPr>
        <p:blipFill>
          <a:blip r:embed="rId6">
            <a:alphaModFix/>
          </a:blip>
          <a:stretch>
            <a:fillRect/>
          </a:stretch>
        </p:blipFill>
        <p:spPr>
          <a:xfrm>
            <a:off x="311699" y="2425837"/>
            <a:ext cx="4165051" cy="272756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100" name="Google Shape;100;p19" descr="Orange_Juice_Recipes_Copyright_2012.jpg"/>
          <p:cNvPicPr preferRelativeResize="0"/>
          <p:nvPr/>
        </p:nvPicPr>
        <p:blipFill rotWithShape="1">
          <a:blip r:embed="rId3">
            <a:alphaModFix/>
          </a:blip>
          <a:srcRect l="6755" r="14049"/>
          <a:stretch/>
        </p:blipFill>
        <p:spPr>
          <a:xfrm>
            <a:off x="6494325" y="1797725"/>
            <a:ext cx="2649675" cy="3345775"/>
          </a:xfrm>
          <a:prstGeom prst="rect">
            <a:avLst/>
          </a:prstGeom>
          <a:noFill/>
          <a:ln>
            <a:noFill/>
          </a:ln>
        </p:spPr>
      </p:pic>
      <p:sp>
        <p:nvSpPr>
          <p:cNvPr id="101" name="Google Shape;101;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SVM Model</a:t>
            </a:r>
            <a:endParaRPr/>
          </a:p>
        </p:txBody>
      </p:sp>
      <p:sp>
        <p:nvSpPr>
          <p:cNvPr id="102" name="Google Shape;102;p19"/>
          <p:cNvSpPr txBox="1">
            <a:spLocks noGrp="1"/>
          </p:cNvSpPr>
          <p:nvPr>
            <p:ph type="body" idx="1"/>
          </p:nvPr>
        </p:nvSpPr>
        <p:spPr>
          <a:xfrm>
            <a:off x="311700" y="1152475"/>
            <a:ext cx="69957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chose this model for the sales manager for several reasons:</a:t>
            </a:r>
            <a:endParaRPr/>
          </a:p>
          <a:p>
            <a:pPr marL="457200" lvl="0" indent="-342900" algn="l" rtl="0">
              <a:spcBef>
                <a:spcPts val="1600"/>
              </a:spcBef>
              <a:spcAft>
                <a:spcPts val="0"/>
              </a:spcAft>
              <a:buSzPts val="1800"/>
              <a:buChar char="●"/>
            </a:pPr>
            <a:r>
              <a:rPr lang="en"/>
              <a:t>Slightly better accuracy in a prediction</a:t>
            </a:r>
            <a:endParaRPr/>
          </a:p>
          <a:p>
            <a:pPr marL="457200" lvl="0" indent="-342900" algn="l" rtl="0">
              <a:spcBef>
                <a:spcPts val="0"/>
              </a:spcBef>
              <a:spcAft>
                <a:spcPts val="0"/>
              </a:spcAft>
              <a:buSzPts val="1800"/>
              <a:buChar char="●"/>
            </a:pPr>
            <a:r>
              <a:rPr lang="en"/>
              <a:t>No need for insights into variable magnitude or direction of impact</a:t>
            </a:r>
            <a:endParaRPr/>
          </a:p>
          <a:p>
            <a:pPr marL="457200" lvl="0" indent="-342900" algn="l" rtl="0">
              <a:spcBef>
                <a:spcPts val="0"/>
              </a:spcBef>
              <a:spcAft>
                <a:spcPts val="0"/>
              </a:spcAft>
              <a:buSzPts val="1800"/>
              <a:buChar char="●"/>
            </a:pPr>
            <a:r>
              <a:rPr lang="en"/>
              <a:t>Predicts probability, which is a continuous variable outcome</a:t>
            </a:r>
            <a:endParaRPr/>
          </a:p>
          <a:p>
            <a:pPr marL="457200" lvl="0" indent="-342900" algn="l" rtl="0">
              <a:spcBef>
                <a:spcPts val="0"/>
              </a:spcBef>
              <a:spcAft>
                <a:spcPts val="0"/>
              </a:spcAft>
              <a:buSzPts val="1800"/>
              <a:buChar char="●"/>
            </a:pPr>
            <a:r>
              <a:rPr lang="en"/>
              <a:t>svmLinear performed better than a polynomial or RBF model</a:t>
            </a:r>
            <a:endParaRPr/>
          </a:p>
          <a:p>
            <a:pPr marL="457200" lvl="0" indent="-342900" algn="l" rtl="0">
              <a:spcBef>
                <a:spcPts val="0"/>
              </a:spcBef>
              <a:spcAft>
                <a:spcPts val="0"/>
              </a:spcAft>
              <a:buSzPts val="1800"/>
              <a:buChar char="●"/>
            </a:pPr>
            <a:r>
              <a:rPr lang="en"/>
              <a:t>Standardized variables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pic>
        <p:nvPicPr>
          <p:cNvPr id="107" name="Google Shape;107;p20" descr="orange-pile.jpg"/>
          <p:cNvPicPr preferRelativeResize="0"/>
          <p:nvPr/>
        </p:nvPicPr>
        <p:blipFill>
          <a:blip r:embed="rId3">
            <a:alphaModFix/>
          </a:blip>
          <a:stretch>
            <a:fillRect/>
          </a:stretch>
        </p:blipFill>
        <p:spPr>
          <a:xfrm>
            <a:off x="3244225" y="2676475"/>
            <a:ext cx="2320250" cy="2111425"/>
          </a:xfrm>
          <a:prstGeom prst="rect">
            <a:avLst/>
          </a:prstGeom>
          <a:noFill/>
          <a:ln>
            <a:noFill/>
          </a:ln>
        </p:spPr>
      </p:pic>
      <p:sp>
        <p:nvSpPr>
          <p:cNvPr id="108" name="Google Shape;108;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SVM model output and performance</a:t>
            </a:r>
            <a:endParaRPr/>
          </a:p>
        </p:txBody>
      </p:sp>
      <p:sp>
        <p:nvSpPr>
          <p:cNvPr id="109" name="Google Shape;109;p20"/>
          <p:cNvSpPr txBox="1">
            <a:spLocks noGrp="1"/>
          </p:cNvSpPr>
          <p:nvPr>
            <p:ph type="body" idx="1"/>
          </p:nvPr>
        </p:nvSpPr>
        <p:spPr>
          <a:xfrm>
            <a:off x="616500" y="2676475"/>
            <a:ext cx="2584800" cy="2057400"/>
          </a:xfrm>
          <a:prstGeom prst="rect">
            <a:avLst/>
          </a:prstGeom>
        </p:spPr>
        <p:txBody>
          <a:bodyPr spcFirstLastPara="1" wrap="square" lIns="91425" tIns="91425" rIns="91425" bIns="91425" anchor="t" anchorCtr="0">
            <a:noAutofit/>
          </a:bodyPr>
          <a:lstStyle/>
          <a:p>
            <a:pPr marL="0" lvl="0" indent="0" algn="l" rtl="0">
              <a:lnSpc>
                <a:spcPct val="102272"/>
              </a:lnSpc>
              <a:spcBef>
                <a:spcPts val="0"/>
              </a:spcBef>
              <a:spcAft>
                <a:spcPts val="0"/>
              </a:spcAft>
              <a:buClr>
                <a:schemeClr val="dk1"/>
              </a:buClr>
              <a:buSzPts val="1100"/>
              <a:buFont typeface="Arial"/>
              <a:buNone/>
            </a:pPr>
            <a:r>
              <a:rPr lang="en" sz="1000">
                <a:solidFill>
                  <a:schemeClr val="dk1"/>
                </a:solidFill>
                <a:highlight>
                  <a:srgbClr val="FFFFFF"/>
                </a:highlight>
              </a:rPr>
              <a:t>Confusion Matrix and Statistics</a:t>
            </a:r>
            <a:endParaRPr sz="1000">
              <a:solidFill>
                <a:schemeClr val="dk1"/>
              </a:solidFill>
              <a:highlight>
                <a:srgbClr val="FFFFFF"/>
              </a:highlight>
            </a:endParaRPr>
          </a:p>
          <a:p>
            <a:pPr marL="0" lvl="0" indent="0" algn="l" rtl="0">
              <a:lnSpc>
                <a:spcPct val="102272"/>
              </a:lnSpc>
              <a:spcBef>
                <a:spcPts val="0"/>
              </a:spcBef>
              <a:spcAft>
                <a:spcPts val="0"/>
              </a:spcAft>
              <a:buClr>
                <a:schemeClr val="dk1"/>
              </a:buClr>
              <a:buSzPts val="1100"/>
              <a:buFont typeface="Arial"/>
              <a:buNone/>
            </a:pPr>
            <a:r>
              <a:rPr lang="en" sz="1000">
                <a:solidFill>
                  <a:schemeClr val="dk1"/>
                </a:solidFill>
                <a:highlight>
                  <a:srgbClr val="FFFFFF"/>
                </a:highlight>
              </a:rPr>
              <a:t> </a:t>
            </a:r>
            <a:endParaRPr sz="1000">
              <a:solidFill>
                <a:schemeClr val="dk1"/>
              </a:solidFill>
              <a:highlight>
                <a:srgbClr val="FFFFFF"/>
              </a:highlight>
            </a:endParaRPr>
          </a:p>
          <a:p>
            <a:pPr marL="0" lvl="0" indent="0" algn="l" rtl="0">
              <a:lnSpc>
                <a:spcPct val="102272"/>
              </a:lnSpc>
              <a:spcBef>
                <a:spcPts val="0"/>
              </a:spcBef>
              <a:spcAft>
                <a:spcPts val="0"/>
              </a:spcAft>
              <a:buClr>
                <a:schemeClr val="dk1"/>
              </a:buClr>
              <a:buSzPts val="1100"/>
              <a:buFont typeface="Arial"/>
              <a:buNone/>
            </a:pPr>
            <a:r>
              <a:rPr lang="en" sz="1000">
                <a:solidFill>
                  <a:schemeClr val="dk1"/>
                </a:solidFill>
                <a:highlight>
                  <a:srgbClr val="FFFFFF"/>
                </a:highlight>
              </a:rPr>
              <a:t>      	Reference</a:t>
            </a:r>
            <a:endParaRPr sz="1000">
              <a:solidFill>
                <a:schemeClr val="dk1"/>
              </a:solidFill>
              <a:highlight>
                <a:srgbClr val="FFFFFF"/>
              </a:highlight>
            </a:endParaRPr>
          </a:p>
          <a:p>
            <a:pPr marL="0" lvl="0" indent="0" algn="l" rtl="0">
              <a:lnSpc>
                <a:spcPct val="102272"/>
              </a:lnSpc>
              <a:spcBef>
                <a:spcPts val="0"/>
              </a:spcBef>
              <a:spcAft>
                <a:spcPts val="0"/>
              </a:spcAft>
              <a:buClr>
                <a:schemeClr val="dk1"/>
              </a:buClr>
              <a:buSzPts val="1100"/>
              <a:buFont typeface="Arial"/>
              <a:buNone/>
            </a:pPr>
            <a:r>
              <a:rPr lang="en" sz="1000">
                <a:solidFill>
                  <a:schemeClr val="dk1"/>
                </a:solidFill>
                <a:highlight>
                  <a:srgbClr val="FFFFFF"/>
                </a:highlight>
              </a:rPr>
              <a:t>Prediction  X0  X1</a:t>
            </a:r>
            <a:endParaRPr sz="1000">
              <a:solidFill>
                <a:schemeClr val="dk1"/>
              </a:solidFill>
              <a:highlight>
                <a:srgbClr val="FFFFFF"/>
              </a:highlight>
            </a:endParaRPr>
          </a:p>
          <a:p>
            <a:pPr marL="0" lvl="0" indent="0" algn="l" rtl="0">
              <a:lnSpc>
                <a:spcPct val="102272"/>
              </a:lnSpc>
              <a:spcBef>
                <a:spcPts val="0"/>
              </a:spcBef>
              <a:spcAft>
                <a:spcPts val="0"/>
              </a:spcAft>
              <a:buClr>
                <a:schemeClr val="dk1"/>
              </a:buClr>
              <a:buSzPts val="1100"/>
              <a:buFont typeface="Arial"/>
              <a:buNone/>
            </a:pPr>
            <a:r>
              <a:rPr lang="en" sz="1000">
                <a:solidFill>
                  <a:schemeClr val="dk1"/>
                </a:solidFill>
                <a:highlight>
                  <a:srgbClr val="FFFFFF"/>
                </a:highlight>
              </a:rPr>
              <a:t>    	X0 122  18</a:t>
            </a:r>
            <a:endParaRPr sz="1000">
              <a:solidFill>
                <a:schemeClr val="dk1"/>
              </a:solidFill>
              <a:highlight>
                <a:srgbClr val="FFFFFF"/>
              </a:highlight>
            </a:endParaRPr>
          </a:p>
          <a:p>
            <a:pPr marL="0" lvl="0" indent="0" algn="l" rtl="0">
              <a:lnSpc>
                <a:spcPct val="102272"/>
              </a:lnSpc>
              <a:spcBef>
                <a:spcPts val="0"/>
              </a:spcBef>
              <a:spcAft>
                <a:spcPts val="0"/>
              </a:spcAft>
              <a:buClr>
                <a:schemeClr val="dk1"/>
              </a:buClr>
              <a:buSzPts val="1100"/>
              <a:buFont typeface="Arial"/>
              <a:buNone/>
            </a:pPr>
            <a:r>
              <a:rPr lang="en" sz="1000">
                <a:solidFill>
                  <a:schemeClr val="dk1"/>
                </a:solidFill>
                <a:highlight>
                  <a:srgbClr val="FFFFFF"/>
                </a:highlight>
              </a:rPr>
              <a:t>    	X1  16  58</a:t>
            </a:r>
            <a:endParaRPr sz="1000">
              <a:solidFill>
                <a:schemeClr val="dk1"/>
              </a:solidFill>
              <a:highlight>
                <a:srgbClr val="FFFFFF"/>
              </a:highlight>
            </a:endParaRPr>
          </a:p>
          <a:p>
            <a:pPr marL="0" lvl="0" indent="0" algn="l" rtl="0">
              <a:lnSpc>
                <a:spcPct val="102272"/>
              </a:lnSpc>
              <a:spcBef>
                <a:spcPts val="0"/>
              </a:spcBef>
              <a:spcAft>
                <a:spcPts val="0"/>
              </a:spcAft>
              <a:buClr>
                <a:schemeClr val="dk1"/>
              </a:buClr>
              <a:buSzPts val="1100"/>
              <a:buFont typeface="Arial"/>
              <a:buNone/>
            </a:pPr>
            <a:r>
              <a:rPr lang="en" sz="1000">
                <a:solidFill>
                  <a:schemeClr val="dk1"/>
                </a:solidFill>
                <a:highlight>
                  <a:srgbClr val="FFFFFF"/>
                </a:highlight>
              </a:rPr>
              <a:t>                                      	</a:t>
            </a:r>
            <a:endParaRPr sz="1000">
              <a:solidFill>
                <a:schemeClr val="dk1"/>
              </a:solidFill>
              <a:highlight>
                <a:srgbClr val="FFFFFF"/>
              </a:highlight>
            </a:endParaRPr>
          </a:p>
          <a:p>
            <a:pPr marL="0" lvl="0" indent="0" algn="l" rtl="0">
              <a:lnSpc>
                <a:spcPct val="102272"/>
              </a:lnSpc>
              <a:spcBef>
                <a:spcPts val="0"/>
              </a:spcBef>
              <a:spcAft>
                <a:spcPts val="0"/>
              </a:spcAft>
              <a:buClr>
                <a:schemeClr val="dk1"/>
              </a:buClr>
              <a:buSzPts val="1100"/>
              <a:buFont typeface="Arial"/>
              <a:buNone/>
            </a:pPr>
            <a:r>
              <a:rPr lang="en" sz="1000">
                <a:solidFill>
                  <a:schemeClr val="dk1"/>
                </a:solidFill>
                <a:highlight>
                  <a:srgbClr val="FFFFFF"/>
                </a:highlight>
              </a:rPr>
              <a:t>               Accuracy : 0.8411     	 </a:t>
            </a:r>
            <a:endParaRPr sz="1000">
              <a:solidFill>
                <a:schemeClr val="dk1"/>
              </a:solidFill>
              <a:highlight>
                <a:srgbClr val="FFFFFF"/>
              </a:highlight>
            </a:endParaRPr>
          </a:p>
          <a:p>
            <a:pPr marL="0" marR="0" lvl="0" indent="0" algn="l" rtl="0">
              <a:lnSpc>
                <a:spcPct val="102272"/>
              </a:lnSpc>
              <a:spcBef>
                <a:spcPts val="0"/>
              </a:spcBef>
              <a:spcAft>
                <a:spcPts val="0"/>
              </a:spcAft>
              <a:buClr>
                <a:schemeClr val="dk1"/>
              </a:buClr>
              <a:buSzPts val="1100"/>
              <a:buFont typeface="Arial"/>
              <a:buNone/>
            </a:pPr>
            <a:r>
              <a:rPr lang="en" sz="1000">
                <a:solidFill>
                  <a:schemeClr val="dk1"/>
                </a:solidFill>
                <a:highlight>
                  <a:srgbClr val="FFFFFF"/>
                </a:highlight>
              </a:rPr>
              <a:t>                 95% CI : (0.7851, 0.8874)</a:t>
            </a:r>
            <a:endParaRPr sz="1000">
              <a:solidFill>
                <a:schemeClr val="dk1"/>
              </a:solidFill>
              <a:highlight>
                <a:srgbClr val="FFFFFF"/>
              </a:highlight>
            </a:endParaRPr>
          </a:p>
          <a:p>
            <a:pPr marL="0" marR="0" lvl="0" indent="0" algn="l" rtl="0">
              <a:lnSpc>
                <a:spcPct val="102272"/>
              </a:lnSpc>
              <a:spcBef>
                <a:spcPts val="0"/>
              </a:spcBef>
              <a:spcAft>
                <a:spcPts val="0"/>
              </a:spcAft>
              <a:buClr>
                <a:schemeClr val="dk1"/>
              </a:buClr>
              <a:buSzPts val="1100"/>
              <a:buFont typeface="Arial"/>
              <a:buNone/>
            </a:pPr>
            <a:r>
              <a:rPr lang="en" sz="1000">
                <a:solidFill>
                  <a:schemeClr val="dk1"/>
                </a:solidFill>
                <a:highlight>
                  <a:srgbClr val="FFFFFF"/>
                </a:highlight>
              </a:rPr>
              <a:t>	No Information Rate : 0.6449      	</a:t>
            </a:r>
            <a:endParaRPr sz="1000">
              <a:solidFill>
                <a:schemeClr val="dk1"/>
              </a:solidFill>
              <a:highlight>
                <a:srgbClr val="FFFFFF"/>
              </a:highlight>
            </a:endParaRPr>
          </a:p>
          <a:p>
            <a:pPr marL="0" lvl="0" indent="0" algn="l" rtl="0">
              <a:lnSpc>
                <a:spcPct val="102272"/>
              </a:lnSpc>
              <a:spcBef>
                <a:spcPts val="0"/>
              </a:spcBef>
              <a:spcAft>
                <a:spcPts val="0"/>
              </a:spcAft>
              <a:buClr>
                <a:schemeClr val="dk1"/>
              </a:buClr>
              <a:buSzPts val="1100"/>
              <a:buFont typeface="Arial"/>
              <a:buNone/>
            </a:pPr>
            <a:r>
              <a:rPr lang="en" sz="1000">
                <a:solidFill>
                  <a:schemeClr val="dk1"/>
                </a:solidFill>
                <a:highlight>
                  <a:srgbClr val="FFFFFF"/>
                </a:highlight>
              </a:rPr>
              <a:t>    P-Value [Acc &gt; NIR] : 1.431e-10   	</a:t>
            </a:r>
            <a:endParaRPr sz="1000">
              <a:solidFill>
                <a:schemeClr val="dk1"/>
              </a:solidFill>
              <a:highlight>
                <a:srgbClr val="FFFFFF"/>
              </a:highlight>
            </a:endParaRPr>
          </a:p>
          <a:p>
            <a:pPr marL="0" lvl="0" indent="0" algn="l" rtl="0">
              <a:spcBef>
                <a:spcPts val="0"/>
              </a:spcBef>
              <a:spcAft>
                <a:spcPts val="1600"/>
              </a:spcAft>
              <a:buNone/>
            </a:pPr>
            <a:endParaRPr sz="1000"/>
          </a:p>
        </p:txBody>
      </p:sp>
      <p:sp>
        <p:nvSpPr>
          <p:cNvPr id="110" name="Google Shape;110;p20"/>
          <p:cNvSpPr txBox="1">
            <a:spLocks noGrp="1"/>
          </p:cNvSpPr>
          <p:nvPr>
            <p:ph type="body" idx="1"/>
          </p:nvPr>
        </p:nvSpPr>
        <p:spPr>
          <a:xfrm>
            <a:off x="311700" y="1017725"/>
            <a:ext cx="5083200" cy="714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“What is the probability consumers will purchase Minute Maid?” </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80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37% purchase MM, 63% purchase CH </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800"/>
              </a:spcBef>
              <a:spcAft>
                <a:spcPts val="800"/>
              </a:spcAft>
              <a:buClr>
                <a:schemeClr val="dk1"/>
              </a:buClr>
              <a:buSzPts val="1100"/>
              <a:buFont typeface="Arial"/>
              <a:buNone/>
            </a:pPr>
            <a:r>
              <a:rPr lang="en" sz="1200">
                <a:solidFill>
                  <a:schemeClr val="dk1"/>
                </a:solidFill>
                <a:latin typeface="Times New Roman"/>
                <a:ea typeface="Times New Roman"/>
                <a:cs typeface="Times New Roman"/>
                <a:sym typeface="Times New Roman"/>
              </a:rPr>
              <a:t>We are 95% confident that our model will accurately predict the Purchase on 79-89% of all orange juice purchases in the grocery store, as shown in the confusion matrix output below.  </a:t>
            </a:r>
            <a:endParaRPr/>
          </a:p>
        </p:txBody>
      </p:sp>
      <p:pic>
        <p:nvPicPr>
          <p:cNvPr id="111" name="Google Shape;111;p20"/>
          <p:cNvPicPr preferRelativeResize="0"/>
          <p:nvPr/>
        </p:nvPicPr>
        <p:blipFill>
          <a:blip r:embed="rId4">
            <a:alphaModFix/>
          </a:blip>
          <a:stretch>
            <a:fillRect/>
          </a:stretch>
        </p:blipFill>
        <p:spPr>
          <a:xfrm>
            <a:off x="6117725" y="1322525"/>
            <a:ext cx="1999525" cy="3429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311700" y="2182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ROC Curves</a:t>
            </a:r>
            <a:endParaRPr/>
          </a:p>
        </p:txBody>
      </p:sp>
      <p:pic>
        <p:nvPicPr>
          <p:cNvPr id="117" name="Google Shape;117;p21"/>
          <p:cNvPicPr preferRelativeResize="0"/>
          <p:nvPr/>
        </p:nvPicPr>
        <p:blipFill>
          <a:blip r:embed="rId3">
            <a:alphaModFix/>
          </a:blip>
          <a:stretch>
            <a:fillRect/>
          </a:stretch>
        </p:blipFill>
        <p:spPr>
          <a:xfrm>
            <a:off x="6669425" y="1009573"/>
            <a:ext cx="2162875" cy="3702150"/>
          </a:xfrm>
          <a:prstGeom prst="rect">
            <a:avLst/>
          </a:prstGeom>
          <a:noFill/>
          <a:ln>
            <a:noFill/>
          </a:ln>
        </p:spPr>
      </p:pic>
      <p:pic>
        <p:nvPicPr>
          <p:cNvPr id="118" name="Google Shape;118;p21"/>
          <p:cNvPicPr preferRelativeResize="0"/>
          <p:nvPr/>
        </p:nvPicPr>
        <p:blipFill>
          <a:blip r:embed="rId4">
            <a:alphaModFix/>
          </a:blip>
          <a:stretch>
            <a:fillRect/>
          </a:stretch>
        </p:blipFill>
        <p:spPr>
          <a:xfrm>
            <a:off x="765000" y="760588"/>
            <a:ext cx="5582581" cy="420012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453</Words>
  <Application>Microsoft Office PowerPoint</Application>
  <PresentationFormat>On-screen Show (16:9)</PresentationFormat>
  <Paragraphs>56</Paragraphs>
  <Slides>12</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Permanent Marker</vt:lpstr>
      <vt:lpstr>Times New Roman</vt:lpstr>
      <vt:lpstr>Simple Light</vt:lpstr>
      <vt:lpstr>OJ Consulting Project</vt:lpstr>
      <vt:lpstr>Questions Asked</vt:lpstr>
      <vt:lpstr>Multicollinearity</vt:lpstr>
      <vt:lpstr>Variable Selection</vt:lpstr>
      <vt:lpstr>Logistic Method</vt:lpstr>
      <vt:lpstr>Model output and performance</vt:lpstr>
      <vt:lpstr>SVM Model</vt:lpstr>
      <vt:lpstr>SVM model output and performance</vt:lpstr>
      <vt:lpstr>ROC Curves</vt:lpstr>
      <vt:lpstr>Results and Conclusions On the basis of the 5 variables used for the Regression model and SVM we would like to recommend following points to the managers: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OJ Consulting Project</dc:title>
  <cp:lastModifiedBy>ashutosh sharma</cp:lastModifiedBy>
  <cp:revision>1</cp:revision>
  <dcterms:modified xsi:type="dcterms:W3CDTF">2018-10-31T01:27:14Z</dcterms:modified>
</cp:coreProperties>
</file>